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32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497798-164F-5DE5-29B4-0F5055143E76}" name="Sorg, Camryn" initials="CS" userId="S::csorg@nrel.gov::c943c9e4-3653-4d52-a196-8d2c206c682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elynn Schroed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EEFB"/>
    <a:srgbClr val="D8EEFB"/>
    <a:srgbClr val="D6EEFB"/>
    <a:srgbClr val="053350"/>
    <a:srgbClr val="015B85"/>
    <a:srgbClr val="04334D"/>
    <a:srgbClr val="E6E6E6"/>
    <a:srgbClr val="03A0F7"/>
    <a:srgbClr val="F9D637"/>
    <a:srgbClr val="013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163DA1-E812-5CD2-2AEE-5CB5B4B0870B}" v="1" dt="2024-08-23T16:57:50.6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6327"/>
  </p:normalViewPr>
  <p:slideViewPr>
    <p:cSldViewPr snapToGrid="0" snapToObjects="1">
      <p:cViewPr varScale="1">
        <p:scale>
          <a:sx n="154" d="100"/>
          <a:sy n="154" d="100"/>
        </p:scale>
        <p:origin x="144" y="330"/>
      </p:cViewPr>
      <p:guideLst>
        <p:guide orient="horz" pos="1620"/>
        <p:guide pos="2880"/>
      </p:guideLst>
    </p:cSldViewPr>
  </p:slid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164" d="100"/>
        <a:sy n="164" d="100"/>
      </p:scale>
      <p:origin x="0" y="0"/>
    </p:cViewPr>
  </p:sorterViewPr>
  <p:notesViewPr>
    <p:cSldViewPr snapToGrid="0" snapToObjects="1">
      <p:cViewPr varScale="1">
        <p:scale>
          <a:sx n="161" d="100"/>
          <a:sy n="161" d="100"/>
        </p:scale>
        <p:origin x="529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1C9F7C2-69E9-EC14-EB02-5AF91199E8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313C3-A973-3A2C-20CF-003FC915F7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A3FAD-B7A2-2A42-A08C-A3172BA0230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4BC991-9825-AAC5-F28A-2F0C229656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B6C333-26C7-1081-32CA-C472765187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E5393-A3BA-304C-9565-EEDE2935B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87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sv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jp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JPE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67FED6-1CE0-9E49-8E28-4BC1AFD39CD7}" type="datetimeFigureOut">
              <a:t>3/6/2025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85793-58F2-5D45-93FF-B0076DA99F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33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85793-58F2-5D45-93FF-B0076DA99F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41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D0B5D6-19C6-C240-8A4A-D91733D837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93503" y="249408"/>
            <a:ext cx="6052183" cy="2904103"/>
          </a:xfrm>
          <a:prstGeom prst="rect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94802A-09A8-9E4E-AB4D-1EBB9F228F21}"/>
              </a:ext>
            </a:extLst>
          </p:cNvPr>
          <p:cNvSpPr txBox="1"/>
          <p:nvPr userDrawn="1"/>
        </p:nvSpPr>
        <p:spPr>
          <a:xfrm>
            <a:off x="240329" y="140544"/>
            <a:ext cx="2507077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700" b="1" i="1" dirty="0">
                <a:solidFill>
                  <a:srgbClr val="FF0000"/>
                </a:solidFill>
              </a:rPr>
              <a:t>PC Users:</a:t>
            </a:r>
          </a:p>
          <a:p>
            <a:pPr algn="l"/>
            <a:r>
              <a:rPr lang="en-US" sz="1700" i="1" dirty="0">
                <a:solidFill>
                  <a:srgbClr val="FF0000"/>
                </a:solidFill>
              </a:rPr>
              <a:t>Microsoft PowerPoint for Windows has default settings that continually compress images. To avoid loss</a:t>
            </a:r>
            <a:r>
              <a:rPr lang="en-US" sz="1700" i="1" baseline="0" dirty="0">
                <a:solidFill>
                  <a:srgbClr val="FF0000"/>
                </a:solidFill>
              </a:rPr>
              <a:t> of quality </a:t>
            </a:r>
            <a:r>
              <a:rPr lang="en-US" sz="1700" i="1" dirty="0">
                <a:solidFill>
                  <a:srgbClr val="FF0000"/>
                </a:solidFill>
              </a:rPr>
              <a:t>for photos and graphics within this presentation file,</a:t>
            </a:r>
            <a:r>
              <a:rPr lang="en-US" sz="1700" i="1" baseline="0" dirty="0">
                <a:solidFill>
                  <a:srgbClr val="FF0000"/>
                </a:solidFill>
              </a:rPr>
              <a:t> </a:t>
            </a:r>
            <a:r>
              <a:rPr lang="en-US" sz="1700" i="1" dirty="0">
                <a:solidFill>
                  <a:srgbClr val="FF0000"/>
                </a:solidFill>
              </a:rPr>
              <a:t>please follow these</a:t>
            </a:r>
            <a:r>
              <a:rPr lang="en-US" sz="1700" i="1" baseline="0" dirty="0">
                <a:solidFill>
                  <a:srgbClr val="FF0000"/>
                </a:solidFill>
              </a:rPr>
              <a:t> instructions </a:t>
            </a:r>
            <a:r>
              <a:rPr lang="en-US" sz="1700" i="1" dirty="0">
                <a:solidFill>
                  <a:srgbClr val="FF0000"/>
                </a:solidFill>
              </a:rPr>
              <a:t>to change your software settings.</a:t>
            </a:r>
            <a:endParaRPr lang="en-US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A3EC89-8FD7-AD49-87E0-02D7F2DF5F59}"/>
              </a:ext>
            </a:extLst>
          </p:cNvPr>
          <p:cNvSpPr/>
          <p:nvPr userDrawn="1"/>
        </p:nvSpPr>
        <p:spPr>
          <a:xfrm>
            <a:off x="0" y="3339831"/>
            <a:ext cx="9144000" cy="123217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1BB405-73FA-544A-9D06-35DD6B110F85}"/>
              </a:ext>
            </a:extLst>
          </p:cNvPr>
          <p:cNvSpPr txBox="1"/>
          <p:nvPr userDrawn="1"/>
        </p:nvSpPr>
        <p:spPr>
          <a:xfrm>
            <a:off x="1509306" y="3410717"/>
            <a:ext cx="69581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Note: </a:t>
            </a:r>
            <a:r>
              <a:rPr lang="en-US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To view and access all available template examples and change the title slide background image, click on </a:t>
            </a:r>
            <a:r>
              <a:rPr lang="en-US" sz="1600" b="0" i="1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View &gt; Slide Master</a:t>
            </a:r>
            <a:r>
              <a:rPr lang="en-US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. Be sure to close out of the Master slide view when working on slide content by clicking on </a:t>
            </a:r>
            <a:r>
              <a:rPr lang="en-US" sz="1600" b="0" i="1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View &gt; Normal</a:t>
            </a:r>
            <a:r>
              <a:rPr lang="en-US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. Full frame photo size is </a:t>
            </a:r>
            <a:r>
              <a:rPr lang="en-US" sz="18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10” x 5.63”</a:t>
            </a:r>
            <a:r>
              <a:rPr lang="en-US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or </a:t>
            </a:r>
            <a:r>
              <a:rPr lang="en-US" sz="18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1500 pixels x 844 pixels </a:t>
            </a:r>
            <a:r>
              <a:rPr lang="en-US" sz="16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@ 150 DPI.</a:t>
            </a:r>
            <a:endParaRPr lang="en-US" sz="1600" i="0" dirty="0">
              <a:solidFill>
                <a:schemeClr val="bg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56F585-18BE-674F-A94A-18D71683402A}"/>
              </a:ext>
            </a:extLst>
          </p:cNvPr>
          <p:cNvSpPr/>
          <p:nvPr userDrawn="1"/>
        </p:nvSpPr>
        <p:spPr>
          <a:xfrm>
            <a:off x="391886" y="3535136"/>
            <a:ext cx="840921" cy="8409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AEB9E5-6B41-3742-B632-83E2CC8D1741}"/>
              </a:ext>
            </a:extLst>
          </p:cNvPr>
          <p:cNvSpPr txBox="1"/>
          <p:nvPr userDrawn="1"/>
        </p:nvSpPr>
        <p:spPr>
          <a:xfrm>
            <a:off x="495980" y="3302040"/>
            <a:ext cx="6000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136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725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 Slide -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16457"/>
            <a:ext cx="3597965" cy="767189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71AD-86B8-EB47-8F04-CA2256C48B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1089024"/>
            <a:ext cx="427383" cy="389572"/>
          </a:xfrm>
          <a:prstGeom prst="rect">
            <a:avLst/>
          </a:prstGeom>
          <a:solidFill>
            <a:srgbClr val="FDCE15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8B1571-60FF-4F44-8BA7-24B9345291E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9506" y="1089023"/>
            <a:ext cx="7648023" cy="389573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498859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mple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92118" y="794479"/>
            <a:ext cx="4317167" cy="9071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Simple Slide – 1 column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392118" y="1729125"/>
            <a:ext cx="4185145" cy="318764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B361E05-56C8-8149-B76D-5FBFE53D542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792511" cy="491677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117475" indent="0" algn="ctr">
              <a:buNone/>
              <a:defRPr sz="1600"/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955654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Half Photo Horiz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9" hasCustomPrompt="1"/>
          </p:nvPr>
        </p:nvSpPr>
        <p:spPr>
          <a:xfrm>
            <a:off x="0" y="0"/>
            <a:ext cx="9144000" cy="191874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r>
              <a:rPr lang="en-US" dirty="0"/>
              <a:t>Insert a large image here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685214" y="2969169"/>
            <a:ext cx="7619337" cy="13711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214" y="2322964"/>
            <a:ext cx="4936982" cy="497572"/>
          </a:xfrm>
        </p:spPr>
        <p:txBody>
          <a:bodyPr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</p:spTree>
    <p:extLst>
      <p:ext uri="{BB962C8B-B14F-4D97-AF65-F5344CB8AC3E}">
        <p14:creationId xmlns:p14="http://schemas.microsoft.com/office/powerpoint/2010/main" val="1638536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 - Half Photo Horiz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9" hasCustomPrompt="1"/>
          </p:nvPr>
        </p:nvSpPr>
        <p:spPr>
          <a:xfrm>
            <a:off x="0" y="2969169"/>
            <a:ext cx="9144000" cy="191874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r>
              <a:rPr lang="en-US" dirty="0"/>
              <a:t>Insert a large image here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3668257" y="1214203"/>
            <a:ext cx="4576333" cy="10956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214" y="1214203"/>
            <a:ext cx="2447730" cy="856645"/>
          </a:xfrm>
        </p:spPr>
        <p:txBody>
          <a:bodyPr wrap="square"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</p:spTree>
    <p:extLst>
      <p:ext uri="{BB962C8B-B14F-4D97-AF65-F5344CB8AC3E}">
        <p14:creationId xmlns:p14="http://schemas.microsoft.com/office/powerpoint/2010/main" val="3499980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Slide - Half Photo Horiz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5132848" y="2695958"/>
            <a:ext cx="3414468" cy="19089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32848" y="1694873"/>
            <a:ext cx="2447730" cy="856645"/>
          </a:xfrm>
        </p:spPr>
        <p:txBody>
          <a:bodyPr wrap="square"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  <p:sp>
        <p:nvSpPr>
          <p:cNvPr id="5" name="Google Shape;35;p32">
            <a:extLst>
              <a:ext uri="{FF2B5EF4-FFF2-40B4-BE49-F238E27FC236}">
                <a16:creationId xmlns:a16="http://schemas.microsoft.com/office/drawing/2014/main" id="{41033D3B-9F8B-974B-9A12-71EB7AB15055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81656" y="750159"/>
            <a:ext cx="1951011" cy="17847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</p:sp>
      <p:sp>
        <p:nvSpPr>
          <p:cNvPr id="6" name="Google Shape;36;p32">
            <a:extLst>
              <a:ext uri="{FF2B5EF4-FFF2-40B4-BE49-F238E27FC236}">
                <a16:creationId xmlns:a16="http://schemas.microsoft.com/office/drawing/2014/main" id="{E8C18752-20AD-0644-9B66-47AD18198C84}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2814718" y="759640"/>
            <a:ext cx="1951011" cy="17847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</p:sp>
      <p:sp>
        <p:nvSpPr>
          <p:cNvPr id="7" name="Google Shape;37;p32">
            <a:extLst>
              <a:ext uri="{FF2B5EF4-FFF2-40B4-BE49-F238E27FC236}">
                <a16:creationId xmlns:a16="http://schemas.microsoft.com/office/drawing/2014/main" id="{F2DF8931-61DE-5B45-95E4-6328968FE1FA}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81656" y="2699340"/>
            <a:ext cx="1951011" cy="17847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</p:sp>
      <p:sp>
        <p:nvSpPr>
          <p:cNvPr id="8" name="Google Shape;38;p32">
            <a:extLst>
              <a:ext uri="{FF2B5EF4-FFF2-40B4-BE49-F238E27FC236}">
                <a16:creationId xmlns:a16="http://schemas.microsoft.com/office/drawing/2014/main" id="{D87DD20D-ED29-A742-9C62-F9D356599207}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2814718" y="2695958"/>
            <a:ext cx="1951011" cy="17847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31930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124857"/>
            <a:ext cx="812006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E029D2A-995E-ED01-13E5-EAEF15B46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5405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mple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1" y="1124857"/>
            <a:ext cx="5555974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C8D6EB5-212B-5B4C-90F0-4BD37E1F357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62675" y="1173163"/>
            <a:ext cx="2524125" cy="324008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117475" indent="0" algn="ctr">
              <a:buNone/>
              <a:defRPr sz="1600"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56C1B8-DC0E-B318-21EE-FB0ED9298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6338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 -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0"/>
            <a:ext cx="5936343" cy="9071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Simple Slide – 2 column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1" y="1124857"/>
            <a:ext cx="3866322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62585A2B-4C64-5641-B343-A42EA9BB5F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31027" y="1124857"/>
            <a:ext cx="3866322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20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4338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 -2 Column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0"/>
            <a:ext cx="5936343" cy="9071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Simple Slide – 2 column + photo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1" y="1124857"/>
            <a:ext cx="269350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1F09BB9-519C-8D40-8BDC-B0A1E623D1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60036" y="1124857"/>
            <a:ext cx="269350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B3604BF-3543-DF4D-AC1D-3E0E078998F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62675" y="1173163"/>
            <a:ext cx="2524125" cy="324008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117475" indent="0" algn="ctr">
              <a:buNone/>
              <a:defRPr sz="1600"/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4395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41D945C-1672-0F47-96EE-C492C8C08F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15" t="12382" r="1592" b="-12382"/>
          <a:stretch/>
        </p:blipFill>
        <p:spPr>
          <a:xfrm>
            <a:off x="-2199" y="0"/>
            <a:ext cx="9144000" cy="51435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504C1D0-434A-EB4B-A8B0-3CE2031487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16" t="-5968" r="4315" b="29947"/>
          <a:stretch/>
        </p:blipFill>
        <p:spPr>
          <a:xfrm>
            <a:off x="0" y="2907443"/>
            <a:ext cx="9146199" cy="1599181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2D97F0DE-9C38-2A4F-8AD5-686661EC56A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256256" y="1582065"/>
            <a:ext cx="1588957" cy="91910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67CC976-B449-9A45-B9D0-4A9D360AE130}"/>
              </a:ext>
            </a:extLst>
          </p:cNvPr>
          <p:cNvSpPr/>
          <p:nvPr userDrawn="1"/>
        </p:nvSpPr>
        <p:spPr>
          <a:xfrm>
            <a:off x="-6597" y="4506625"/>
            <a:ext cx="9150597" cy="636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08E1DD03-334F-454B-886C-7AC7E1CDE2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9563" y="4446103"/>
            <a:ext cx="4447211" cy="54370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24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D02DE9D-217C-3C4E-B789-70F5239887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50701" y="4446103"/>
            <a:ext cx="1967003" cy="697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200868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 -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0"/>
            <a:ext cx="5936343" cy="9071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Simple Slide – 3 column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1" y="1124857"/>
            <a:ext cx="269350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1F09BB9-519C-8D40-8BDC-B0A1E623D1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60036" y="1124857"/>
            <a:ext cx="269350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04E445E-3C95-2F44-A498-71E9737F14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42993" y="1124857"/>
            <a:ext cx="2693503" cy="362176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5425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 marL="628650" indent="-28416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2pPr>
            <a:lvl3pPr marL="914400" indent="-236538"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3pPr>
            <a:lvl4pPr marL="115093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4pPr>
            <a:lvl5pPr marL="1436688" indent="-227013"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729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0"/>
            <a:ext cx="5936343" cy="907143"/>
          </a:xfrm>
        </p:spPr>
        <p:txBody>
          <a:bodyPr/>
          <a:lstStyle/>
          <a:p>
            <a:r>
              <a:rPr lang="en-US" dirty="0"/>
              <a:t>Slide with Table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F7D1DD56-7D6D-3F4D-B27F-B17F5C3F21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57200" y="1054100"/>
            <a:ext cx="7752522" cy="337875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570781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mple Slide -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1" y="395095"/>
            <a:ext cx="4114800" cy="21766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Summary or description text about the slide, images, charts, data go here.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0250B1-824A-CC4A-9A13-92F03EBFAA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7200" y="2795954"/>
            <a:ext cx="2651760" cy="19506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4F619479-75AC-A745-A352-0D743D62E3E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246120" y="2795954"/>
            <a:ext cx="2651760" cy="19506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FEC72F80-AAAF-2747-9B70-3072CB21FA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35040" y="2795954"/>
            <a:ext cx="2651760" cy="19506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8" name="Chart Placeholder 6">
            <a:extLst>
              <a:ext uri="{FF2B5EF4-FFF2-40B4-BE49-F238E27FC236}">
                <a16:creationId xmlns:a16="http://schemas.microsoft.com/office/drawing/2014/main" id="{EEADAD7D-0DCA-B946-BD57-8AFA7A8BDDF7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4765432" y="395095"/>
            <a:ext cx="3921368" cy="21766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/>
          <a:lstStyle>
            <a:lvl1pPr marL="0" indent="0">
              <a:buNone/>
              <a:defRPr sz="1200"/>
            </a:lvl1pPr>
          </a:lstStyle>
          <a:p>
            <a:r>
              <a:rPr lang="en-US"/>
              <a:t>Insert Chart</a:t>
            </a:r>
          </a:p>
        </p:txBody>
      </p:sp>
    </p:spTree>
    <p:extLst>
      <p:ext uri="{BB962C8B-B14F-4D97-AF65-F5344CB8AC3E}">
        <p14:creationId xmlns:p14="http://schemas.microsoft.com/office/powerpoint/2010/main" val="30454538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148571"/>
            <a:ext cx="8120063" cy="53657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/>
              <a:t>Blank Slide for Any Content</a:t>
            </a:r>
          </a:p>
        </p:txBody>
      </p:sp>
    </p:spTree>
    <p:extLst>
      <p:ext uri="{BB962C8B-B14F-4D97-AF65-F5344CB8AC3E}">
        <p14:creationId xmlns:p14="http://schemas.microsoft.com/office/powerpoint/2010/main" val="22785705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 - Half Photo Horiz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9" hasCustomPrompt="1"/>
          </p:nvPr>
        </p:nvSpPr>
        <p:spPr>
          <a:xfrm>
            <a:off x="0" y="2216969"/>
            <a:ext cx="9144000" cy="26828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r>
              <a:rPr lang="en-US" dirty="0"/>
              <a:t>Insert a large image here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310460" y="765778"/>
            <a:ext cx="8376340" cy="127174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460" y="138727"/>
            <a:ext cx="4936982" cy="497572"/>
          </a:xfrm>
        </p:spPr>
        <p:txBody>
          <a:bodyPr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</p:spTree>
    <p:extLst>
      <p:ext uri="{BB962C8B-B14F-4D97-AF65-F5344CB8AC3E}">
        <p14:creationId xmlns:p14="http://schemas.microsoft.com/office/powerpoint/2010/main" val="23776157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Vertica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9" hasCustomPrompt="1"/>
          </p:nvPr>
        </p:nvSpPr>
        <p:spPr>
          <a:xfrm>
            <a:off x="0" y="0"/>
            <a:ext cx="4204252" cy="49099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r>
              <a:rPr lang="en-US" dirty="0"/>
              <a:t>Insert a large image here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4462669" y="1054012"/>
            <a:ext cx="4383157" cy="3587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62669" y="426961"/>
            <a:ext cx="4383157" cy="497378"/>
          </a:xfrm>
        </p:spPr>
        <p:txBody>
          <a:bodyPr wrap="square"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</p:spTree>
    <p:extLst>
      <p:ext uri="{BB962C8B-B14F-4D97-AF65-F5344CB8AC3E}">
        <p14:creationId xmlns:p14="http://schemas.microsoft.com/office/powerpoint/2010/main" val="27484943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 - Vertica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9" hasCustomPrompt="1"/>
          </p:nvPr>
        </p:nvSpPr>
        <p:spPr>
          <a:xfrm>
            <a:off x="4939748" y="0"/>
            <a:ext cx="4204252" cy="49099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r>
              <a:rPr lang="en-US" dirty="0"/>
              <a:t>Insert a large image here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50" hasCustomPrompt="1"/>
          </p:nvPr>
        </p:nvSpPr>
        <p:spPr>
          <a:xfrm>
            <a:off x="367748" y="1054012"/>
            <a:ext cx="4283766" cy="3587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Short Slide Summary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7870" y="426961"/>
            <a:ext cx="4303644" cy="497378"/>
          </a:xfrm>
        </p:spPr>
        <p:txBody>
          <a:bodyPr wrap="square" lIns="0" tIns="91440" bIns="45720">
            <a:spAutoFit/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Title: Content Slide</a:t>
            </a:r>
          </a:p>
        </p:txBody>
      </p:sp>
    </p:spTree>
    <p:extLst>
      <p:ext uri="{BB962C8B-B14F-4D97-AF65-F5344CB8AC3E}">
        <p14:creationId xmlns:p14="http://schemas.microsoft.com/office/powerpoint/2010/main" val="5616290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8775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F1EABC7-8D0B-084D-B8EA-D14AD96DCB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5000"/>
          </a:blip>
          <a:srcRect l="1327" t="9140" r="29331" b="19579"/>
          <a:stretch/>
        </p:blipFill>
        <p:spPr>
          <a:xfrm rot="10800000">
            <a:off x="0" y="0"/>
            <a:ext cx="9144000" cy="4922828"/>
          </a:xfrm>
          <a:prstGeom prst="rect">
            <a:avLst/>
          </a:prstGeom>
        </p:spPr>
      </p:pic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454" y="992041"/>
            <a:ext cx="5874980" cy="1348326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Transition Slide Title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67455" y="2571750"/>
            <a:ext cx="3952712" cy="11015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400"/>
              </a:spcBef>
              <a:buNone/>
              <a:defRPr sz="18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or additional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AA993F-7AE1-5343-AA62-E8B005757E6D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41275" cmpd="dbl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7D77FEF5-76A3-8348-99FD-98B66A63FD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596268" y="2045190"/>
            <a:ext cx="1267604" cy="73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299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D44BCFC-0933-E440-88EA-148CB8024D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1" r="181" b="4681"/>
          <a:stretch/>
        </p:blipFill>
        <p:spPr>
          <a:xfrm>
            <a:off x="0" y="0"/>
            <a:ext cx="9144000" cy="4902740"/>
          </a:xfrm>
          <a:prstGeom prst="rect">
            <a:avLst/>
          </a:prstGeom>
        </p:spPr>
      </p:pic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7454" y="1252017"/>
            <a:ext cx="3952146" cy="1348326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Transition Slide Title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67455" y="2961483"/>
            <a:ext cx="3952712" cy="11015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400"/>
              </a:spcBef>
              <a:buNone/>
              <a:defRPr sz="1800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or additional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9E0119-BBA6-434F-8073-F5E4900470B2}"/>
              </a:ext>
            </a:extLst>
          </p:cNvPr>
          <p:cNvCxnSpPr>
            <a:cxnSpLocks/>
          </p:cNvCxnSpPr>
          <p:nvPr userDrawn="1"/>
        </p:nvCxnSpPr>
        <p:spPr>
          <a:xfrm flipV="1">
            <a:off x="544749" y="2761455"/>
            <a:ext cx="6702357" cy="1"/>
          </a:xfrm>
          <a:prstGeom prst="line">
            <a:avLst/>
          </a:prstGeom>
          <a:ln w="31750" cmpd="dbl">
            <a:solidFill>
              <a:srgbClr val="F9D637">
                <a:alpha val="54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6D61BE98-2B60-4D47-B133-38DA324D9F8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560292" y="2315808"/>
            <a:ext cx="1116253" cy="64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41D945C-1672-0F47-96EE-C492C8C08F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20" t="20248" r="2029"/>
          <a:stretch/>
        </p:blipFill>
        <p:spPr>
          <a:xfrm>
            <a:off x="0" y="-1"/>
            <a:ext cx="9144000" cy="4513913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DC34912-019D-F04A-A52E-251E460C92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16" t="-5968" r="4315" b="29947"/>
          <a:stretch/>
        </p:blipFill>
        <p:spPr>
          <a:xfrm>
            <a:off x="0" y="2975254"/>
            <a:ext cx="9146199" cy="15991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696035-5F2C-9C4E-821B-68B842EEE1FF}"/>
              </a:ext>
            </a:extLst>
          </p:cNvPr>
          <p:cNvSpPr/>
          <p:nvPr userDrawn="1"/>
        </p:nvSpPr>
        <p:spPr>
          <a:xfrm>
            <a:off x="-6597" y="4506625"/>
            <a:ext cx="9150597" cy="636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393344B1-9CDF-B54D-80A5-9CDB4909A7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9563" y="4446103"/>
            <a:ext cx="4447211" cy="54370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24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5F43494-B16A-C749-A4AF-2CB0E22A36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50701" y="4446103"/>
            <a:ext cx="1967003" cy="697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2DB9FE3-D450-F54E-8FD3-94223359B29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345180" y="2206658"/>
            <a:ext cx="1523954" cy="88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729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8DC63C-6DA3-334E-A55D-031E5B861E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1" r="181" b="4681"/>
          <a:stretch/>
        </p:blipFill>
        <p:spPr>
          <a:xfrm>
            <a:off x="0" y="0"/>
            <a:ext cx="9144000" cy="4902740"/>
          </a:xfrm>
          <a:prstGeom prst="rect">
            <a:avLst/>
          </a:prstGeom>
        </p:spPr>
      </p:pic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0814" y="1668576"/>
            <a:ext cx="2529746" cy="19585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3000">
                <a:solidFill>
                  <a:srgbClr val="03A0F7"/>
                </a:solidFill>
              </a:defRPr>
            </a:lvl1pPr>
          </a:lstStyle>
          <a:p>
            <a:pPr lvl="0"/>
            <a:r>
              <a:rPr lang="en-US" dirty="0"/>
              <a:t>Transition Slide Title</a:t>
            </a:r>
          </a:p>
        </p:txBody>
      </p:sp>
    </p:spTree>
    <p:extLst>
      <p:ext uri="{BB962C8B-B14F-4D97-AF65-F5344CB8AC3E}">
        <p14:creationId xmlns:p14="http://schemas.microsoft.com/office/powerpoint/2010/main" val="32867698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9814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 - Mult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78689" y="578461"/>
            <a:ext cx="5273040" cy="8128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Gallery Slide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1542081"/>
            <a:ext cx="2980477" cy="175905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20" hasCustomPrompt="1"/>
          </p:nvPr>
        </p:nvSpPr>
        <p:spPr>
          <a:xfrm>
            <a:off x="2117585" y="3602778"/>
            <a:ext cx="4595248" cy="899480"/>
          </a:xfrm>
          <a:prstGeom prst="rect">
            <a:avLst/>
          </a:prstGeom>
        </p:spPr>
        <p:txBody>
          <a:bodyPr vert="horz" lIns="0" tIns="0" rIns="0" bIns="0" anchor="t" anchorCtr="0">
            <a:normAutofit/>
          </a:bodyPr>
          <a:lstStyle>
            <a:lvl1pPr marL="0" indent="0" algn="ctr">
              <a:spcBef>
                <a:spcPts val="1000"/>
              </a:spcBef>
              <a:buFont typeface="Arial"/>
              <a:buNone/>
              <a:defRPr sz="1200" baseline="0"/>
            </a:lvl1pPr>
          </a:lstStyle>
          <a:p>
            <a:pPr lvl="0"/>
            <a:r>
              <a:rPr lang="en-US" dirty="0"/>
              <a:t>Description of the photo/image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5AFEA37-759F-9140-924F-F7BFAF7B64E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090037" y="1542081"/>
            <a:ext cx="2980477" cy="175905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E70A10D-D336-B045-B026-586B97B4B6B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80074" y="1542081"/>
            <a:ext cx="2980477" cy="175905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/>
            </a:lvl1pPr>
          </a:lstStyle>
          <a:p>
            <a:r>
              <a:rPr lang="en-US" dirty="0"/>
              <a:t>Insert Photo</a:t>
            </a:r>
          </a:p>
        </p:txBody>
      </p:sp>
    </p:spTree>
    <p:extLst>
      <p:ext uri="{BB962C8B-B14F-4D97-AF65-F5344CB8AC3E}">
        <p14:creationId xmlns:p14="http://schemas.microsoft.com/office/powerpoint/2010/main" val="6345954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1F234FF-0D60-E442-BB3E-BE2E84153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0000"/>
          </a:blip>
          <a:srcRect l="4289" r="14308" b="12568"/>
          <a:stretch/>
        </p:blipFill>
        <p:spPr>
          <a:xfrm rot="10800000">
            <a:off x="0" y="7247"/>
            <a:ext cx="9144000" cy="51435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4EBD552-2639-2643-8250-784A37E83D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53" r="1842" b="21448"/>
          <a:stretch/>
        </p:blipFill>
        <p:spPr>
          <a:xfrm>
            <a:off x="0" y="3551566"/>
            <a:ext cx="9146199" cy="1599181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D5DD60D7-383B-D849-B589-E9A158D09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644" y="914094"/>
            <a:ext cx="6081709" cy="1383457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Thank You or Q&amp;A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B4C9F3F1-94FB-A240-B25B-817062E2614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475952" y="1839605"/>
            <a:ext cx="1417103" cy="81969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2ED25D-01D6-134C-A495-398275DA5BA9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41275" cmpd="dbl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6609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990B7BD-3588-8E4B-8320-BF94FE995F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1" r="18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0F86EEF-6E00-3A40-B9AB-FF6EF48AA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6338" b="25610"/>
          <a:stretch/>
        </p:blipFill>
        <p:spPr>
          <a:xfrm>
            <a:off x="0" y="3551566"/>
            <a:ext cx="9146199" cy="1599181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D1D5305E-26B0-2340-B09C-F7EDE236AB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644" y="914094"/>
            <a:ext cx="6081709" cy="1383457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03A0F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Thank You or Q&amp;A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F644DDF4-7AEF-4447-86F0-CE26AB2E290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475952" y="1839605"/>
            <a:ext cx="1417103" cy="81969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B37F0C5-D874-B24D-B795-8124DA1DA593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31750" cmpd="dbl">
            <a:solidFill>
              <a:srgbClr val="F9D637">
                <a:alpha val="54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67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41D945C-1672-0F47-96EE-C492C8C08F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04" r="1604"/>
          <a:stretch/>
        </p:blipFill>
        <p:spPr>
          <a:xfrm>
            <a:off x="-2200" y="0"/>
            <a:ext cx="9146199" cy="51435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ADF2D77-B5B1-2E47-AAD6-870BBA73B2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345180" y="2206658"/>
            <a:ext cx="1523954" cy="88150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D70F678-EA7A-F94E-A6D1-D9AE0CCF05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516" t="-5968" r="4315" b="29947"/>
          <a:stretch/>
        </p:blipFill>
        <p:spPr>
          <a:xfrm>
            <a:off x="0" y="2975254"/>
            <a:ext cx="9146199" cy="15991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89B0FF-CB97-8F4B-9C72-7BE37A32698A}"/>
              </a:ext>
            </a:extLst>
          </p:cNvPr>
          <p:cNvSpPr/>
          <p:nvPr userDrawn="1"/>
        </p:nvSpPr>
        <p:spPr>
          <a:xfrm>
            <a:off x="-6597" y="4506625"/>
            <a:ext cx="9150597" cy="636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97B0665-D367-BD4E-AB31-F58E38FC4E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9563" y="4446103"/>
            <a:ext cx="4447211" cy="54370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24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8D60DAC-6506-2E48-BB8E-69EAB393CC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50701" y="4446103"/>
            <a:ext cx="1967003" cy="697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147900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41D945C-1672-0F47-96EE-C492C8C08F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04" r="1604"/>
          <a:stretch/>
        </p:blipFill>
        <p:spPr>
          <a:xfrm>
            <a:off x="-2199" y="0"/>
            <a:ext cx="9144000" cy="51435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F55F82E-EF39-F849-AB3B-9915E318AD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16" t="-5968" r="4315" b="29947"/>
          <a:stretch/>
        </p:blipFill>
        <p:spPr>
          <a:xfrm>
            <a:off x="0" y="2975254"/>
            <a:ext cx="9146199" cy="15991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A02394-6A67-D64C-86DC-A1C39BAB4966}"/>
              </a:ext>
            </a:extLst>
          </p:cNvPr>
          <p:cNvSpPr/>
          <p:nvPr userDrawn="1"/>
        </p:nvSpPr>
        <p:spPr>
          <a:xfrm>
            <a:off x="-6597" y="4506625"/>
            <a:ext cx="9150597" cy="636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0D7BECD0-8C06-394D-B38D-E365338E54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9563" y="4446103"/>
            <a:ext cx="4447211" cy="54370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24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E38272C-A333-694C-98F7-C7A126B145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50701" y="4446103"/>
            <a:ext cx="1967003" cy="697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4D7505D-DF4A-0A4B-8B9F-FCB78D64648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345180" y="281191"/>
            <a:ext cx="1523954" cy="88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963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A65DB7-3D92-9146-9A31-08B9F1CD80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6230"/>
            <a:ext cx="9144000" cy="497853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F55F82E-EF39-F849-AB3B-9915E318AD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16" t="-5968" r="4315" b="29947"/>
          <a:stretch/>
        </p:blipFill>
        <p:spPr>
          <a:xfrm>
            <a:off x="0" y="2975254"/>
            <a:ext cx="9146199" cy="15991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A02394-6A67-D64C-86DC-A1C39BAB4966}"/>
              </a:ext>
            </a:extLst>
          </p:cNvPr>
          <p:cNvSpPr/>
          <p:nvPr userDrawn="1"/>
        </p:nvSpPr>
        <p:spPr>
          <a:xfrm>
            <a:off x="-6597" y="4506625"/>
            <a:ext cx="9150597" cy="6368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0D7BECD0-8C06-394D-B38D-E365338E54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9563" y="4446103"/>
            <a:ext cx="4447211" cy="54370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24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E38272C-A333-694C-98F7-C7A126B145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50701" y="4446103"/>
            <a:ext cx="1967003" cy="6973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4D7505D-DF4A-0A4B-8B9F-FCB78D64648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345180" y="1932288"/>
            <a:ext cx="1523954" cy="88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14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488A81-9176-0C46-9B44-1EC9FBEFB6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4375" t="3969" r="14222" b="68486"/>
          <a:stretch/>
        </p:blipFill>
        <p:spPr>
          <a:xfrm>
            <a:off x="0" y="3523043"/>
            <a:ext cx="9144000" cy="1620457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37FDF76-E41C-834C-852F-B4F6339AEF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53" r="1842" b="21448"/>
          <a:stretch/>
        </p:blipFill>
        <p:spPr>
          <a:xfrm rot="10800000">
            <a:off x="0" y="3429815"/>
            <a:ext cx="9146199" cy="1599181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9A3FA61-48E7-AC4A-B7D6-ACCCDB556B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644" y="914094"/>
            <a:ext cx="6081709" cy="1383457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F4044-0A4C-2549-B652-8B80AD99EB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644" y="2555892"/>
            <a:ext cx="5354780" cy="8628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1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Organization</a:t>
            </a:r>
            <a:br>
              <a:rPr lang="en-US" dirty="0"/>
            </a:br>
            <a:r>
              <a:rPr lang="en-US" dirty="0"/>
              <a:t>Place or event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445E869-CE34-2F4D-B8E4-5F3DA2D282B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514863" y="2001952"/>
            <a:ext cx="1417103" cy="81969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569FB-21BA-E149-918C-1096177D0950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25400" cmpd="dbl">
            <a:solidFill>
              <a:srgbClr val="F9D63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70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488A81-9176-0C46-9B44-1EC9FBEFB6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0000"/>
          </a:blip>
          <a:srcRect l="4289" r="14308" b="12568"/>
          <a:stretch/>
        </p:blipFill>
        <p:spPr>
          <a:xfrm rot="10800000">
            <a:off x="0" y="7248"/>
            <a:ext cx="9144000" cy="51435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E37FDF76-E41C-834C-852F-B4F6339AEF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53" r="1842" b="21448"/>
          <a:stretch/>
        </p:blipFill>
        <p:spPr>
          <a:xfrm>
            <a:off x="0" y="3551567"/>
            <a:ext cx="9146199" cy="1599181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9A3FA61-48E7-AC4A-B7D6-ACCCDB556B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644" y="914094"/>
            <a:ext cx="6081709" cy="1383457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05344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F4044-0A4C-2549-B652-8B80AD99EB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644" y="2555892"/>
            <a:ext cx="5354780" cy="8628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1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Organization</a:t>
            </a:r>
            <a:br>
              <a:rPr lang="en-US" dirty="0"/>
            </a:br>
            <a:r>
              <a:rPr lang="en-US" dirty="0"/>
              <a:t>Place or event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445E869-CE34-2F4D-B8E4-5F3DA2D282B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446769" y="2001952"/>
            <a:ext cx="1417103" cy="81969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569FB-21BA-E149-918C-1096177D0950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41275" cmpd="dbl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3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491A36DB-1D2A-6242-867D-CDAFA65A6F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1" r="18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0847DC07-9A78-C540-8019-7C0F74CB30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6338" b="25610"/>
          <a:stretch/>
        </p:blipFill>
        <p:spPr>
          <a:xfrm>
            <a:off x="-55242" y="3516236"/>
            <a:ext cx="9306818" cy="1627265"/>
          </a:xfrm>
          <a:prstGeom prst="rect">
            <a:avLst/>
          </a:prstGeom>
        </p:spPr>
      </p:pic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87D45335-3765-BD43-A967-4E2136175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644" y="914094"/>
            <a:ext cx="6081709" cy="1383457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>
                <a:solidFill>
                  <a:srgbClr val="03A0F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Presentation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0CEA2F7-BE8B-9C48-949B-9BF525C65C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644" y="2555892"/>
            <a:ext cx="5354780" cy="8628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Organization</a:t>
            </a:r>
            <a:br>
              <a:rPr lang="en-US" dirty="0"/>
            </a:br>
            <a:r>
              <a:rPr lang="en-US" dirty="0"/>
              <a:t>Place or event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EEF86916-46CC-624F-9398-803A3A55F35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437041" y="2001953"/>
            <a:ext cx="1417103" cy="819696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227C44B-8C53-D442-B4F9-016F991509A9}"/>
              </a:ext>
            </a:extLst>
          </p:cNvPr>
          <p:cNvCxnSpPr>
            <a:cxnSpLocks/>
          </p:cNvCxnSpPr>
          <p:nvPr userDrawn="1"/>
        </p:nvCxnSpPr>
        <p:spPr>
          <a:xfrm flipV="1">
            <a:off x="612843" y="2411801"/>
            <a:ext cx="6702357" cy="1"/>
          </a:xfrm>
          <a:prstGeom prst="line">
            <a:avLst/>
          </a:prstGeom>
          <a:ln w="31750" cmpd="dbl">
            <a:solidFill>
              <a:srgbClr val="F9D637">
                <a:alpha val="54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12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CFF70A-8026-EF48-BE09-E201EE0C69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6">
            <a:alphaModFix amt="51000"/>
          </a:blip>
          <a:srcRect t="94871"/>
          <a:stretch/>
        </p:blipFill>
        <p:spPr>
          <a:xfrm>
            <a:off x="0" y="4942842"/>
            <a:ext cx="9144000" cy="20338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7350"/>
            <a:ext cx="5273040" cy="812800"/>
          </a:xfrm>
          <a:prstGeom prst="rect">
            <a:avLst/>
          </a:pr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273040"/>
                      <a:gd name="connsiteY0" fmla="*/ 0 h 812800"/>
                      <a:gd name="connsiteX1" fmla="*/ 5273040 w 5273040"/>
                      <a:gd name="connsiteY1" fmla="*/ 0 h 812800"/>
                      <a:gd name="connsiteX2" fmla="*/ 5273040 w 5273040"/>
                      <a:gd name="connsiteY2" fmla="*/ 812800 h 812800"/>
                      <a:gd name="connsiteX3" fmla="*/ 0 w 5273040"/>
                      <a:gd name="connsiteY3" fmla="*/ 812800 h 812800"/>
                      <a:gd name="connsiteX4" fmla="*/ 0 w 5273040"/>
                      <a:gd name="connsiteY4" fmla="*/ 0 h 812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73040" h="812800" extrusionOk="0">
                        <a:moveTo>
                          <a:pt x="0" y="0"/>
                        </a:moveTo>
                        <a:cubicBezTo>
                          <a:pt x="2580033" y="118645"/>
                          <a:pt x="2944590" y="116012"/>
                          <a:pt x="5273040" y="0"/>
                        </a:cubicBezTo>
                        <a:cubicBezTo>
                          <a:pt x="5202606" y="312345"/>
                          <a:pt x="5317495" y="453698"/>
                          <a:pt x="5273040" y="812800"/>
                        </a:cubicBezTo>
                        <a:cubicBezTo>
                          <a:pt x="3657638" y="947400"/>
                          <a:pt x="1406252" y="655604"/>
                          <a:pt x="0" y="812800"/>
                        </a:cubicBezTo>
                        <a:cubicBezTo>
                          <a:pt x="-63531" y="457734"/>
                          <a:pt x="-43856" y="2989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0713"/>
            <a:ext cx="8229600" cy="3264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06556E-49C2-6547-B72A-892B5187E9E4}"/>
              </a:ext>
            </a:extLst>
          </p:cNvPr>
          <p:cNvSpPr txBox="1"/>
          <p:nvPr userDrawn="1"/>
        </p:nvSpPr>
        <p:spPr>
          <a:xfrm>
            <a:off x="75788" y="4930779"/>
            <a:ext cx="48416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spc="50" baseline="0" dirty="0">
                <a:latin typeface="+mj-lt"/>
              </a:rPr>
              <a:t>AMERICAN-MADE  |  U.S. DEPARTMENT OF ENERGY</a:t>
            </a:r>
          </a:p>
        </p:txBody>
      </p:sp>
    </p:spTree>
    <p:extLst>
      <p:ext uri="{BB962C8B-B14F-4D97-AF65-F5344CB8AC3E}">
        <p14:creationId xmlns:p14="http://schemas.microsoft.com/office/powerpoint/2010/main" val="22656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20" r:id="rId2"/>
    <p:sldLayoutId id="2147483723" r:id="rId3"/>
    <p:sldLayoutId id="2147483722" r:id="rId4"/>
    <p:sldLayoutId id="2147483726" r:id="rId5"/>
    <p:sldLayoutId id="2147483721" r:id="rId6"/>
    <p:sldLayoutId id="2147483719" r:id="rId7"/>
    <p:sldLayoutId id="2147483651" r:id="rId8"/>
    <p:sldLayoutId id="2147483649" r:id="rId9"/>
    <p:sldLayoutId id="2147483675" r:id="rId10"/>
    <p:sldLayoutId id="2147483657" r:id="rId11"/>
    <p:sldLayoutId id="2147483724" r:id="rId12"/>
    <p:sldLayoutId id="2147483671" r:id="rId13"/>
    <p:sldLayoutId id="2147483725" r:id="rId14"/>
    <p:sldLayoutId id="2147483727" r:id="rId15"/>
    <p:sldLayoutId id="2147483655" r:id="rId16"/>
    <p:sldLayoutId id="2147483714" r:id="rId17"/>
    <p:sldLayoutId id="2147483712" r:id="rId18"/>
    <p:sldLayoutId id="2147483715" r:id="rId19"/>
    <p:sldLayoutId id="2147483713" r:id="rId20"/>
    <p:sldLayoutId id="2147483707" r:id="rId21"/>
    <p:sldLayoutId id="2147483708" r:id="rId22"/>
    <p:sldLayoutId id="2147483656" r:id="rId23"/>
    <p:sldLayoutId id="2147483718" r:id="rId24"/>
    <p:sldLayoutId id="2147483716" r:id="rId25"/>
    <p:sldLayoutId id="2147483717" r:id="rId26"/>
    <p:sldLayoutId id="2147483711" r:id="rId27"/>
    <p:sldLayoutId id="2147483666" r:id="rId28"/>
    <p:sldLayoutId id="2147483667" r:id="rId29"/>
    <p:sldLayoutId id="2147483710" r:id="rId30"/>
    <p:sldLayoutId id="2147483728" r:id="rId31"/>
    <p:sldLayoutId id="2147483672" r:id="rId32"/>
    <p:sldLayoutId id="2147483709" r:id="rId33"/>
    <p:sldLayoutId id="2147483696" r:id="rId34"/>
  </p:sldLayoutIdLst>
  <p:hf sldNum="0" hdr="0" ftr="0" dt="0"/>
  <p:txStyles>
    <p:titleStyle>
      <a:lvl1pPr marL="0" algn="l" defTabSz="457200" rtl="0" eaLnBrk="1" latinLnBrk="0" hangingPunct="1">
        <a:lnSpc>
          <a:spcPts val="2800"/>
        </a:lnSpc>
        <a:spcBef>
          <a:spcPct val="0"/>
        </a:spcBef>
        <a:buNone/>
        <a:defRPr sz="3000" kern="1200" spc="0">
          <a:solidFill>
            <a:srgbClr val="05344F"/>
          </a:solidFill>
          <a:latin typeface="+mj-lt"/>
          <a:ea typeface="+mj-ea"/>
          <a:cs typeface="+mj-cs"/>
        </a:defRPr>
      </a:lvl1pPr>
    </p:titleStyle>
    <p:bodyStyle>
      <a:lvl1pPr marL="342900" indent="-225425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84163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6538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50938" indent="-227013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7950" indent="-227013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6127F1A-F3FB-445F-B219-8202F4EF51E7}"/>
              </a:ext>
            </a:extLst>
          </p:cNvPr>
          <p:cNvSpPr/>
          <p:nvPr/>
        </p:nvSpPr>
        <p:spPr>
          <a:xfrm>
            <a:off x="0" y="-25286"/>
            <a:ext cx="9144000" cy="989359"/>
          </a:xfrm>
          <a:prstGeom prst="rect">
            <a:avLst/>
          </a:prstGeom>
          <a:solidFill>
            <a:srgbClr val="D8E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A270E6-D2F5-3D44-A208-1A0C82E15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7" y="20599"/>
            <a:ext cx="9845523" cy="907143"/>
          </a:xfrm>
        </p:spPr>
        <p:txBody>
          <a:bodyPr/>
          <a:lstStyle/>
          <a:p>
            <a:pPr>
              <a:lnSpc>
                <a:spcPct val="72351"/>
              </a:lnSpc>
            </a:pPr>
            <a:r>
              <a:rPr lang="en-US" sz="2400" b="1" kern="0" dirty="0">
                <a:solidFill>
                  <a:srgbClr val="04334D"/>
                </a:solidFill>
                <a:latin typeface="Franklin Gothic Book" panose="020B0503020102020204" pitchFamily="34" charset="0"/>
                <a:ea typeface="+mn-ea"/>
                <a:cs typeface="+mn-cs"/>
              </a:rPr>
              <a:t> Large Animal and Solar System Operations (LASSO) Prize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E7E8100-FCA4-75A9-2AB6-C5ED995E8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359418"/>
              </p:ext>
            </p:extLst>
          </p:nvPr>
        </p:nvGraphicFramePr>
        <p:xfrm>
          <a:off x="70796" y="1028389"/>
          <a:ext cx="4465803" cy="2301747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2239635">
                  <a:extLst>
                    <a:ext uri="{9D8B030D-6E8A-4147-A177-3AD203B41FA5}">
                      <a16:colId xmlns:a16="http://schemas.microsoft.com/office/drawing/2014/main" val="2644748259"/>
                    </a:ext>
                  </a:extLst>
                </a:gridCol>
                <a:gridCol w="2226168">
                  <a:extLst>
                    <a:ext uri="{9D8B030D-6E8A-4147-A177-3AD203B41FA5}">
                      <a16:colId xmlns:a16="http://schemas.microsoft.com/office/drawing/2014/main" val="3380098625"/>
                    </a:ext>
                  </a:extLst>
                </a:gridCol>
              </a:tblGrid>
              <a:tr h="4522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  <a:ea typeface="+mn-ea"/>
                          <a:cs typeface="+mn-cs"/>
                        </a:rPr>
                        <a:t>Team Name:</a:t>
                      </a:r>
                    </a:p>
                  </a:txBody>
                  <a:tcPr>
                    <a:solidFill>
                      <a:srgbClr val="D6EEF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  <a:ea typeface="+mn-ea"/>
                          <a:cs typeface="+mn-cs"/>
                        </a:rPr>
                        <a:t>UW MARS LASSO</a:t>
                      </a:r>
                      <a:endParaRPr lang="en-US" sz="14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D6EE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764051"/>
                  </a:ext>
                </a:extLst>
              </a:tr>
              <a:tr h="4522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  <a:ea typeface="+mn-ea"/>
                          <a:cs typeface="+mn-cs"/>
                        </a:rPr>
                        <a:t>Lead Competitor Name: </a:t>
                      </a: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Nancy Esser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458500"/>
                  </a:ext>
                </a:extLst>
              </a:tr>
              <a:tr h="4522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dirty="0">
                          <a:solidFill>
                            <a:srgbClr val="015B85"/>
                          </a:solidFill>
                          <a:latin typeface="+mn-lt"/>
                        </a:rPr>
                        <a:t>Submission Title:</a:t>
                      </a:r>
                    </a:p>
                  </a:txBody>
                  <a:tcPr>
                    <a:solidFill>
                      <a:srgbClr val="D7EEF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Supercharged Pastures</a:t>
                      </a:r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: Increasing </a:t>
                      </a:r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the sun-capturing capacity of pastures</a:t>
                      </a:r>
                    </a:p>
                  </a:txBody>
                  <a:tcPr>
                    <a:solidFill>
                      <a:srgbClr val="D7EE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241950"/>
                  </a:ext>
                </a:extLst>
              </a:tr>
              <a:tr h="452289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15B85"/>
                          </a:solidFill>
                          <a:latin typeface="+mn-lt"/>
                        </a:rPr>
                        <a:t>Number of Cattle: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28 - 40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365204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979A54A-F0EB-35E1-CC14-65816F09EDDB}"/>
              </a:ext>
            </a:extLst>
          </p:cNvPr>
          <p:cNvSpPr/>
          <p:nvPr/>
        </p:nvSpPr>
        <p:spPr>
          <a:xfrm>
            <a:off x="4678198" y="2979456"/>
            <a:ext cx="4395005" cy="1907613"/>
          </a:xfrm>
          <a:prstGeom prst="rect">
            <a:avLst/>
          </a:prstGeom>
          <a:noFill/>
          <a:ln w="12700">
            <a:solidFill>
              <a:srgbClr val="015B8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4C70FA-1E89-7AB0-0526-F7E184546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655" y="-6703"/>
            <a:ext cx="1234148" cy="93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03BCBFE-917D-F801-54AC-F4369F105343}"/>
              </a:ext>
            </a:extLst>
          </p:cNvPr>
          <p:cNvSpPr txBox="1">
            <a:spLocks/>
          </p:cNvSpPr>
          <p:nvPr/>
        </p:nvSpPr>
        <p:spPr>
          <a:xfrm>
            <a:off x="70796" y="2960297"/>
            <a:ext cx="4465802" cy="884272"/>
          </a:xfrm>
          <a:prstGeom prst="rect">
            <a:avLst/>
          </a:prstGeom>
          <a:solidFill>
            <a:srgbClr val="D7EEFB"/>
          </a:solidFill>
          <a:ln w="12700">
            <a:solidFill>
              <a:srgbClr val="015B85"/>
            </a:solidFill>
          </a:ln>
        </p:spPr>
        <p:txBody>
          <a:bodyPr lIns="0" tIns="0" rIns="0" bIns="0"/>
          <a:lstStyle>
            <a:lvl1pPr marL="0" eaLnBrk="1" hangingPunct="1">
              <a:defRPr b="0" i="0">
                <a:latin typeface="Franklin Gothic Book" panose="020B0503020102020204" pitchFamily="34" charset="0"/>
                <a:ea typeface="+mn-ea"/>
                <a:cs typeface="+mn-cs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115888">
              <a:spcAft>
                <a:spcPts val="600"/>
              </a:spcAft>
            </a:pPr>
            <a:r>
              <a:rPr lang="en-US" sz="1100" b="1" kern="0" dirty="0">
                <a:solidFill>
                  <a:srgbClr val="005486"/>
                </a:solidFill>
              </a:rPr>
              <a:t>Team Members and Partners: Adam </a:t>
            </a:r>
            <a:r>
              <a:rPr lang="en-US" sz="1100" b="1" kern="0" dirty="0" err="1">
                <a:solidFill>
                  <a:srgbClr val="005486"/>
                </a:solidFill>
              </a:rPr>
              <a:t>Wehling</a:t>
            </a:r>
            <a:r>
              <a:rPr lang="en-US" sz="1100" b="1" kern="0" dirty="0">
                <a:solidFill>
                  <a:srgbClr val="005486"/>
                </a:solidFill>
              </a:rPr>
              <a:t>, Arin Crooks, Ashley Blackburn, Bradley </a:t>
            </a:r>
            <a:r>
              <a:rPr lang="en-US" sz="1100" b="1" kern="0" dirty="0" err="1">
                <a:solidFill>
                  <a:srgbClr val="005486"/>
                </a:solidFill>
              </a:rPr>
              <a:t>Heins</a:t>
            </a:r>
            <a:r>
              <a:rPr lang="en-US" sz="1100" b="1" kern="0" dirty="0">
                <a:solidFill>
                  <a:srgbClr val="005486"/>
                </a:solidFill>
              </a:rPr>
              <a:t>, </a:t>
            </a:r>
            <a:r>
              <a:rPr lang="en-US" sz="1100" b="1" kern="0" dirty="0" err="1">
                <a:solidFill>
                  <a:srgbClr val="005486"/>
                </a:solidFill>
              </a:rPr>
              <a:t>Carthik</a:t>
            </a:r>
            <a:r>
              <a:rPr lang="en-US" sz="1100" b="1" kern="0" dirty="0">
                <a:solidFill>
                  <a:srgbClr val="005486"/>
                </a:solidFill>
              </a:rPr>
              <a:t> </a:t>
            </a:r>
            <a:r>
              <a:rPr lang="en-US" sz="1100" b="1" kern="0" dirty="0" err="1">
                <a:solidFill>
                  <a:srgbClr val="005486"/>
                </a:solidFill>
              </a:rPr>
              <a:t>Thoniparambil</a:t>
            </a:r>
            <a:r>
              <a:rPr lang="en-US" sz="1100" b="1" kern="0" dirty="0">
                <a:solidFill>
                  <a:srgbClr val="005486"/>
                </a:solidFill>
              </a:rPr>
              <a:t>, Clement Vijayakumar, Greg </a:t>
            </a:r>
            <a:r>
              <a:rPr lang="en-US" sz="1100" b="1" kern="0" dirty="0" err="1">
                <a:solidFill>
                  <a:srgbClr val="005486"/>
                </a:solidFill>
              </a:rPr>
              <a:t>Cisweski</a:t>
            </a:r>
            <a:r>
              <a:rPr lang="en-US" sz="1100" b="1" kern="0" dirty="0">
                <a:solidFill>
                  <a:srgbClr val="005486"/>
                </a:solidFill>
              </a:rPr>
              <a:t>, Holly Hovanec DVM, Jason Cavadini, Josh Arnold, Michael Maroney DVM, Michael Peters, Patty Laskowski Morren, Paul Daigle, Teri Raatz, Will Cordes, Will </a:t>
            </a:r>
            <a:r>
              <a:rPr lang="en-US" sz="1100" b="1" kern="0" dirty="0" err="1">
                <a:solidFill>
                  <a:srgbClr val="005486"/>
                </a:solidFill>
              </a:rPr>
              <a:t>Fulwider</a:t>
            </a:r>
            <a:r>
              <a:rPr lang="en-US" sz="1100" b="1" kern="0" dirty="0">
                <a:solidFill>
                  <a:srgbClr val="005486"/>
                </a:solidFill>
              </a:rPr>
              <a:t> </a:t>
            </a:r>
            <a:endParaRPr lang="en-US" sz="800" kern="0" dirty="0">
              <a:solidFill>
                <a:prstClr val="black"/>
              </a:solidFill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D4CB293-83E1-6F3F-9F55-8F771B006A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555553"/>
              </p:ext>
            </p:extLst>
          </p:nvPr>
        </p:nvGraphicFramePr>
        <p:xfrm>
          <a:off x="4678198" y="1028387"/>
          <a:ext cx="4395006" cy="2185940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2088362">
                  <a:extLst>
                    <a:ext uri="{9D8B030D-6E8A-4147-A177-3AD203B41FA5}">
                      <a16:colId xmlns:a16="http://schemas.microsoft.com/office/drawing/2014/main" val="2644748259"/>
                    </a:ext>
                  </a:extLst>
                </a:gridCol>
                <a:gridCol w="2306644">
                  <a:extLst>
                    <a:ext uri="{9D8B030D-6E8A-4147-A177-3AD203B41FA5}">
                      <a16:colId xmlns:a16="http://schemas.microsoft.com/office/drawing/2014/main" val="3380098625"/>
                    </a:ext>
                  </a:extLst>
                </a:gridCol>
              </a:tblGrid>
              <a:tr h="3547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</a:rPr>
                        <a:t>Project Location:</a:t>
                      </a:r>
                      <a:endParaRPr lang="en-US" sz="1400" b="1" kern="1200" dirty="0">
                        <a:solidFill>
                          <a:srgbClr val="015B85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D7EEF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208356 Drake Ave, Stratford, Wisconsin 54484 (Marathon County) USA</a:t>
                      </a:r>
                    </a:p>
                  </a:txBody>
                  <a:tcPr>
                    <a:solidFill>
                      <a:srgbClr val="D7EE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764051"/>
                  </a:ext>
                </a:extLst>
              </a:tr>
              <a:tr h="8513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15B85"/>
                          </a:solidFill>
                          <a:latin typeface="+mn-lt"/>
                        </a:rPr>
                        <a:t>Anticipated/Actual Total PV </a:t>
                      </a:r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</a:rPr>
                        <a:t>System Capacity that cattle will interact with</a:t>
                      </a:r>
                      <a:endParaRPr lang="en-US" sz="1400" b="1" dirty="0">
                        <a:solidFill>
                          <a:srgbClr val="015B85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250.56 </a:t>
                      </a:r>
                      <a:r>
                        <a:rPr lang="en-US" sz="1400" i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kWDC</a:t>
                      </a:r>
                      <a:r>
                        <a:rPr lang="en-US" sz="140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, consisting of 464 modules, each rated at 540 watts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241950"/>
                  </a:ext>
                </a:extLst>
              </a:tr>
              <a:tr h="6030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b="1" kern="1200" dirty="0">
                          <a:solidFill>
                            <a:srgbClr val="015B85"/>
                          </a:solidFill>
                          <a:latin typeface="+mn-lt"/>
                          <a:ea typeface="+mn-ea"/>
                          <a:cs typeface="+mn-cs"/>
                        </a:rPr>
                        <a:t>Track:</a:t>
                      </a:r>
                    </a:p>
                  </a:txBody>
                  <a:tcPr>
                    <a:solidFill>
                      <a:srgbClr val="D8EEF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Track 1: Standard Track </a:t>
                      </a:r>
                    </a:p>
                  </a:txBody>
                  <a:tcPr>
                    <a:solidFill>
                      <a:srgbClr val="D8EE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765583"/>
                  </a:ext>
                </a:extLst>
              </a:tr>
            </a:tbl>
          </a:graphicData>
        </a:graphic>
      </p:graphicFrame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633FB1F-EF44-2C2A-7A71-355B92523EF7}"/>
              </a:ext>
            </a:extLst>
          </p:cNvPr>
          <p:cNvSpPr txBox="1">
            <a:spLocks/>
          </p:cNvSpPr>
          <p:nvPr/>
        </p:nvSpPr>
        <p:spPr>
          <a:xfrm>
            <a:off x="70797" y="3908885"/>
            <a:ext cx="4465802" cy="986782"/>
          </a:xfrm>
          <a:prstGeom prst="rect">
            <a:avLst/>
          </a:prstGeom>
          <a:ln w="12700">
            <a:solidFill>
              <a:srgbClr val="015B85"/>
            </a:solidFill>
          </a:ln>
        </p:spPr>
        <p:txBody>
          <a:bodyPr lIns="0" tIns="0" rIns="0" bIns="0"/>
          <a:lstStyle>
            <a:lvl1pPr marL="0" eaLnBrk="1" hangingPunct="1">
              <a:defRPr b="0" i="0">
                <a:latin typeface="Franklin Gothic Book" panose="020B0503020102020204" pitchFamily="34" charset="0"/>
                <a:ea typeface="+mn-ea"/>
                <a:cs typeface="+mn-cs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115888">
              <a:spcAft>
                <a:spcPts val="600"/>
              </a:spcAft>
            </a:pPr>
            <a:r>
              <a:rPr lang="en-US" sz="1600" b="1" kern="0" dirty="0">
                <a:solidFill>
                  <a:srgbClr val="005486"/>
                </a:solidFill>
              </a:rPr>
              <a:t>System Description: </a:t>
            </a:r>
            <a:r>
              <a:rPr lang="en-US" sz="900" kern="0" dirty="0">
                <a:solidFill>
                  <a:srgbClr val="005486"/>
                </a:solidFill>
              </a:rPr>
              <a:t>The panel type is a Longi Solar LR5-72HBD-540M (540W). 464 panels will cover a 23,538.68 ft² area. Panels will be a fixed-tilt system, with a 10 ft minimum height at the lowest point and will have an interrow spacing of 18 ft. The tilt angle and orientation is 30° tilt, south-facing (Azimuth 180°). An annual production of 300.5 MWh is estimated to be achieved. </a:t>
            </a:r>
          </a:p>
          <a:p>
            <a:pPr marL="115888">
              <a:spcAft>
                <a:spcPts val="600"/>
              </a:spcAft>
            </a:pPr>
            <a:endParaRPr lang="en-US" sz="1050" kern="0" dirty="0">
              <a:solidFill>
                <a:prstClr val="black"/>
              </a:solidFill>
            </a:endParaRPr>
          </a:p>
        </p:txBody>
      </p:sp>
      <p:pic>
        <p:nvPicPr>
          <p:cNvPr id="25" name="Picture 24" descr="A black background with red text&#10;&#10;AI-generated content may be incorrect.">
            <a:extLst>
              <a:ext uri="{FF2B5EF4-FFF2-40B4-BE49-F238E27FC236}">
                <a16:creationId xmlns:a16="http://schemas.microsoft.com/office/drawing/2014/main" id="{E640C272-1282-8981-734C-2C4D950BE0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565" r="24919"/>
          <a:stretch/>
        </p:blipFill>
        <p:spPr>
          <a:xfrm>
            <a:off x="7162705" y="3233210"/>
            <a:ext cx="1587631" cy="913023"/>
          </a:xfrm>
          <a:prstGeom prst="rect">
            <a:avLst/>
          </a:prstGeom>
        </p:spPr>
      </p:pic>
      <p:pic>
        <p:nvPicPr>
          <p:cNvPr id="27" name="Picture 26" descr="A logo with text on it&#10;&#10;AI-generated content may be incorrect.">
            <a:extLst>
              <a:ext uri="{FF2B5EF4-FFF2-40B4-BE49-F238E27FC236}">
                <a16:creationId xmlns:a16="http://schemas.microsoft.com/office/drawing/2014/main" id="{16781516-AC8C-9265-BF9A-50E256B057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4591" y="4223330"/>
            <a:ext cx="1709390" cy="558872"/>
          </a:xfrm>
          <a:prstGeom prst="rect">
            <a:avLst/>
          </a:prstGeom>
        </p:spPr>
      </p:pic>
      <p:pic>
        <p:nvPicPr>
          <p:cNvPr id="29" name="Picture 28" descr="A group of cows in a field&#10;&#10;AI-generated content may be incorrect.">
            <a:extLst>
              <a:ext uri="{FF2B5EF4-FFF2-40B4-BE49-F238E27FC236}">
                <a16:creationId xmlns:a16="http://schemas.microsoft.com/office/drawing/2014/main" id="{4CF4A2AE-9DC8-C063-051B-7039439880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8197" y="3220017"/>
            <a:ext cx="2222734" cy="166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55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EIN 2">
      <a:dk1>
        <a:srgbClr val="333333"/>
      </a:dk1>
      <a:lt1>
        <a:srgbClr val="FFFFFF"/>
      </a:lt1>
      <a:dk2>
        <a:srgbClr val="FFC425"/>
      </a:dk2>
      <a:lt2>
        <a:srgbClr val="8DC63F"/>
      </a:lt2>
      <a:accent1>
        <a:srgbClr val="0079C1"/>
      </a:accent1>
      <a:accent2>
        <a:srgbClr val="00A4E4"/>
      </a:accent2>
      <a:accent3>
        <a:srgbClr val="F6A01A"/>
      </a:accent3>
      <a:accent4>
        <a:srgbClr val="5E9732"/>
      </a:accent4>
      <a:accent5>
        <a:srgbClr val="933C06"/>
      </a:accent5>
      <a:accent6>
        <a:srgbClr val="6A737B"/>
      </a:accent6>
      <a:hlink>
        <a:srgbClr val="0079C1"/>
      </a:hlink>
      <a:folHlink>
        <a:srgbClr val="00A4E4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79278F5-EEAA-8A44-AC5D-EFC010A54EB4}" vid="{3C6AB1CD-8E3A-B441-A499-1A23EE7971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d915fea-b396-498e-97ab-77c89cf220eb" xsi:nil="true"/>
    <lcf76f155ced4ddcb4097134ff3c332f xmlns="05adcac3-779d-4232-8e33-062c11c18a67">
      <Terms xmlns="http://schemas.microsoft.com/office/infopath/2007/PartnerControls"/>
    </lcf76f155ced4ddcb4097134ff3c332f>
    <ContractYear xmlns="05adcac3-779d-4232-8e33-062c11c18a6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7A357218A29746BB20309E83FD4B2B" ma:contentTypeVersion="19" ma:contentTypeDescription="Create a new document." ma:contentTypeScope="" ma:versionID="7a4ce3de2da96cf5217ebd5c1581ec71">
  <xsd:schema xmlns:xsd="http://www.w3.org/2001/XMLSchema" xmlns:xs="http://www.w3.org/2001/XMLSchema" xmlns:p="http://schemas.microsoft.com/office/2006/metadata/properties" xmlns:ns2="05adcac3-779d-4232-8e33-062c11c18a67" xmlns:ns3="fd915fea-b396-498e-97ab-77c89cf220eb" targetNamespace="http://schemas.microsoft.com/office/2006/metadata/properties" ma:root="true" ma:fieldsID="052ea655446bf438e0a94279865c1e11" ns2:_="" ns3:_="">
    <xsd:import namespace="05adcac3-779d-4232-8e33-062c11c18a67"/>
    <xsd:import namespace="fd915fea-b396-498e-97ab-77c89cf220e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2:MediaServiceSearchProperties" minOccurs="0"/>
                <xsd:element ref="ns2:ContractYea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adcac3-779d-4232-8e33-062c11c18a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7834da80-57da-4863-8816-2e6886d1e86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ContractYear" ma:index="24" nillable="true" ma:displayName="Contract Year" ma:format="Dropdown" ma:internalName="ContractYear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915fea-b396-498e-97ab-77c89cf220e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2a2935f-022b-4db3-a9fd-dac82d57bfa8}" ma:internalName="TaxCatchAll" ma:showField="CatchAllData" ma:web="fd915fea-b396-498e-97ab-77c89cf220e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40B098-6E42-4886-841E-E61D0BB8EAAA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fd915fea-b396-498e-97ab-77c89cf220eb"/>
    <ds:schemaRef ds:uri="05adcac3-779d-4232-8e33-062c11c18a67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C22E719-1193-45AA-9467-682ED60AB2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5adcac3-779d-4232-8e33-062c11c18a67"/>
    <ds:schemaRef ds:uri="fd915fea-b396-498e-97ab-77c89cf220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3884D69-88F3-4346-A83D-B43088076A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Words>226</Words>
  <Application>Microsoft Office PowerPoint</Application>
  <PresentationFormat>On-screen Show (16:9)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Franklin Gothic Book</vt:lpstr>
      <vt:lpstr>Franklin Gothic Medium</vt:lpstr>
      <vt:lpstr>Office Theme</vt:lpstr>
      <vt:lpstr> Large Animal and Solar System Operations (LASSO) Prize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[Team Name]</dc:title>
  <dc:subject>PowerPoint template for presentations on newer wide-screen monitors and TVs.</dc:subject>
  <dc:creator>Baxter, Stacey</dc:creator>
  <cp:keywords/>
  <dc:description/>
  <cp:lastModifiedBy>NANCY M ESSER</cp:lastModifiedBy>
  <cp:revision>21</cp:revision>
  <cp:lastPrinted>2022-01-05T21:32:33Z</cp:lastPrinted>
  <dcterms:created xsi:type="dcterms:W3CDTF">2024-06-26T17:10:04Z</dcterms:created>
  <dcterms:modified xsi:type="dcterms:W3CDTF">2025-03-06T16:39:33Z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0x010100B07A357218A29746BB20309E83FD4B2B</vt:lpwstr>
  </property>
  <property fmtid="{D5CDD505-2E9C-101B-9397-08002B2CF9AE}" pid="3" name="MediaServiceImageTags">
    <vt:lpwstr/>
  </property>
  <property fmtid="{D5CDD505-2E9C-101B-9397-08002B2CF9AE}" pid="4" name="MSIP_Label_95965d95-ecc0-4720-b759-1f33c42ed7da_Enabled">
    <vt:lpwstr>true</vt:lpwstr>
  </property>
  <property fmtid="{D5CDD505-2E9C-101B-9397-08002B2CF9AE}" pid="5" name="MSIP_Label_95965d95-ecc0-4720-b759-1f33c42ed7da_SetDate">
    <vt:lpwstr>2024-06-26T17:58:49Z</vt:lpwstr>
  </property>
  <property fmtid="{D5CDD505-2E9C-101B-9397-08002B2CF9AE}" pid="6" name="MSIP_Label_95965d95-ecc0-4720-b759-1f33c42ed7da_Method">
    <vt:lpwstr>Privileged</vt:lpwstr>
  </property>
  <property fmtid="{D5CDD505-2E9C-101B-9397-08002B2CF9AE}" pid="7" name="MSIP_Label_95965d95-ecc0-4720-b759-1f33c42ed7da_Name">
    <vt:lpwstr>General</vt:lpwstr>
  </property>
  <property fmtid="{D5CDD505-2E9C-101B-9397-08002B2CF9AE}" pid="8" name="MSIP_Label_95965d95-ecc0-4720-b759-1f33c42ed7da_SiteId">
    <vt:lpwstr>a0f29d7e-28cd-4f54-8442-7885aee7c080</vt:lpwstr>
  </property>
  <property fmtid="{D5CDD505-2E9C-101B-9397-08002B2CF9AE}" pid="9" name="MSIP_Label_95965d95-ecc0-4720-b759-1f33c42ed7da_ActionId">
    <vt:lpwstr>6b5b2c6c-a316-44ff-94bc-1dc3e4ede438</vt:lpwstr>
  </property>
  <property fmtid="{D5CDD505-2E9C-101B-9397-08002B2CF9AE}" pid="10" name="MSIP_Label_95965d95-ecc0-4720-b759-1f33c42ed7da_ContentBits">
    <vt:lpwstr>0</vt:lpwstr>
  </property>
</Properties>
</file>

<file path=docProps/thumbnail.jpeg>
</file>